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eue Machina" charset="1" panose="00000500000000000000"/>
      <p:regular r:id="rId16"/>
    </p:embeddedFont>
    <p:embeddedFont>
      <p:font typeface="Neue Machina Light" charset="1" panose="00000400000000000000"/>
      <p:regular r:id="rId17"/>
    </p:embeddedFont>
    <p:embeddedFont>
      <p:font typeface="Neue Machina Ultra-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39" Target="slides/slide21.xml" Type="http://schemas.openxmlformats.org/officeDocument/2006/relationships/slide"/><Relationship Id="rId4" Target="theme/theme1.xml" Type="http://schemas.openxmlformats.org/officeDocument/2006/relationships/theme"/><Relationship Id="rId40" Target="slides/slide22.xml" Type="http://schemas.openxmlformats.org/officeDocument/2006/relationships/slide"/><Relationship Id="rId41" Target="slides/slide23.xml" Type="http://schemas.openxmlformats.org/officeDocument/2006/relationships/slide"/><Relationship Id="rId42" Target="slides/slide24.xml" Type="http://schemas.openxmlformats.org/officeDocument/2006/relationships/slide"/><Relationship Id="rId43" Target="slides/slide25.xml" Type="http://schemas.openxmlformats.org/officeDocument/2006/relationships/slide"/><Relationship Id="rId44" Target="slides/slide26.xml" Type="http://schemas.openxmlformats.org/officeDocument/2006/relationships/slide"/><Relationship Id="rId45" Target="slides/slide27.xml" Type="http://schemas.openxmlformats.org/officeDocument/2006/relationships/slide"/><Relationship Id="rId46" Target="slides/slide28.xml" Type="http://schemas.openxmlformats.org/officeDocument/2006/relationships/slide"/><Relationship Id="rId47" Target="slides/slide29.xml" Type="http://schemas.openxmlformats.org/officeDocument/2006/relationships/slide"/><Relationship Id="rId48" Target="slides/slide30.xml" Type="http://schemas.openxmlformats.org/officeDocument/2006/relationships/slide"/><Relationship Id="rId49" Target="slides/slide31.xml" Type="http://schemas.openxmlformats.org/officeDocument/2006/relationships/slide"/><Relationship Id="rId5" Target="tableStyles.xml" Type="http://schemas.openxmlformats.org/officeDocument/2006/relationships/tableStyles"/><Relationship Id="rId50" Target="slides/slide32.xml" Type="http://schemas.openxmlformats.org/officeDocument/2006/relationships/slide"/><Relationship Id="rId51" Target="slides/slide33.xml" Type="http://schemas.openxmlformats.org/officeDocument/2006/relationships/slide"/><Relationship Id="rId52" Target="slides/slide34.xml" Type="http://schemas.openxmlformats.org/officeDocument/2006/relationships/slide"/><Relationship Id="rId53" Target="slides/slide35.xml" Type="http://schemas.openxmlformats.org/officeDocument/2006/relationships/slide"/><Relationship Id="rId54" Target="slides/slide36.xml" Type="http://schemas.openxmlformats.org/officeDocument/2006/relationships/slide"/><Relationship Id="rId55" Target="slides/slide37.xml" Type="http://schemas.openxmlformats.org/officeDocument/2006/relationships/slide"/><Relationship Id="rId56" Target="slides/slide38.xml" Type="http://schemas.openxmlformats.org/officeDocument/2006/relationships/slide"/><Relationship Id="rId57" Target="slides/slide39.xml" Type="http://schemas.openxmlformats.org/officeDocument/2006/relationships/slide"/><Relationship Id="rId58" Target="slides/slide40.xml" Type="http://schemas.openxmlformats.org/officeDocument/2006/relationships/slide"/><Relationship Id="rId59" Target="slides/slide41.xml" Type="http://schemas.openxmlformats.org/officeDocument/2006/relationships/slide"/><Relationship Id="rId6" Target="fonts/font6.fntdata" Type="http://schemas.openxmlformats.org/officeDocument/2006/relationships/font"/><Relationship Id="rId60" Target="slides/slide42.xml" Type="http://schemas.openxmlformats.org/officeDocument/2006/relationships/slide"/><Relationship Id="rId61" Target="slides/slide43.xml" Type="http://schemas.openxmlformats.org/officeDocument/2006/relationships/slide"/><Relationship Id="rId62" Target="slides/slide44.xml" Type="http://schemas.openxmlformats.org/officeDocument/2006/relationships/slide"/><Relationship Id="rId63" Target="slides/slide45.xml" Type="http://schemas.openxmlformats.org/officeDocument/2006/relationships/slide"/><Relationship Id="rId64" Target="slides/slide46.xml" Type="http://schemas.openxmlformats.org/officeDocument/2006/relationships/slide"/><Relationship Id="rId65" Target="slides/slide47.xml" Type="http://schemas.openxmlformats.org/officeDocument/2006/relationships/slide"/><Relationship Id="rId66" Target="slides/slide48.xml" Type="http://schemas.openxmlformats.org/officeDocument/2006/relationships/slide"/><Relationship Id="rId67" Target="slides/slide49.xml" Type="http://schemas.openxmlformats.org/officeDocument/2006/relationships/slide"/><Relationship Id="rId68" Target="slides/slide50.xml" Type="http://schemas.openxmlformats.org/officeDocument/2006/relationships/slide"/><Relationship Id="rId69" Target="slides/slide51.xml" Type="http://schemas.openxmlformats.org/officeDocument/2006/relationships/slide"/><Relationship Id="rId7" Target="fonts/font7.fntdata" Type="http://schemas.openxmlformats.org/officeDocument/2006/relationships/font"/><Relationship Id="rId70" Target="slides/slide5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7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VAFvMw57WSc.mp4" Type="http://schemas.openxmlformats.org/officeDocument/2006/relationships/video"/><Relationship Id="rId4" Target="../media/VAFvMw57WSc.mp4" Type="http://schemas.microsoft.com/office/2007/relationships/media"/><Relationship Id="rId5" Target="../media/image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F6ZmUYpuo.mp4" Type="http://schemas.openxmlformats.org/officeDocument/2006/relationships/video"/><Relationship Id="rId4" Target="../media/VAF6ZmUYpuo.mp4" Type="http://schemas.microsoft.com/office/2007/relationships/media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0.png" Type="http://schemas.openxmlformats.org/officeDocument/2006/relationships/image"/><Relationship Id="rId4" Target="../media/image51.gif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gif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8.gif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8.gif" Type="http://schemas.openxmlformats.org/officeDocument/2006/relationships/image"/><Relationship Id="rId4" Target="../media/image6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jpe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86911">
            <a:off x="-1667717" y="-2179793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34438">
            <a:off x="11708300" y="455165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90427" y="8874125"/>
            <a:ext cx="5040129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Neue Machina"/>
              </a:rPr>
              <a:t>Hrishikesh Yadav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7227710" y="9248775"/>
            <a:ext cx="37655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-33509" y="3006463"/>
            <a:ext cx="18288000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Getting Started with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52E18"/>
                </a:solidFill>
                <a:latin typeface="Canva Sans Bold"/>
              </a:rPr>
              <a:t>Generative 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6147358"/>
            <a:ext cx="182880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anva Sans Bold"/>
              </a:rPr>
              <a:t>(LLMs Edition)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10668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508714">
            <a:off x="-3407684" y="-327777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8"/>
                </a:lnTo>
                <a:lnTo>
                  <a:pt x="0" y="865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54546" y="2031542"/>
            <a:ext cx="14130328" cy="7895321"/>
          </a:xfrm>
          <a:custGeom>
            <a:avLst/>
            <a:gdLst/>
            <a:ahLst/>
            <a:cxnLst/>
            <a:rect r="r" b="b" t="t" l="l"/>
            <a:pathLst>
              <a:path h="7895321" w="14130328">
                <a:moveTo>
                  <a:pt x="0" y="0"/>
                </a:moveTo>
                <a:lnTo>
                  <a:pt x="14130328" y="0"/>
                </a:lnTo>
                <a:lnTo>
                  <a:pt x="14130328" y="7895321"/>
                </a:lnTo>
                <a:lnTo>
                  <a:pt x="0" y="7895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820485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EMBEDDING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10668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508714">
            <a:off x="-3407684" y="-327777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8"/>
                </a:lnTo>
                <a:lnTo>
                  <a:pt x="0" y="865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4474" y="3349528"/>
            <a:ext cx="17259300" cy="5908772"/>
          </a:xfrm>
          <a:custGeom>
            <a:avLst/>
            <a:gdLst/>
            <a:ahLst/>
            <a:cxnLst/>
            <a:rect r="r" b="b" t="t" l="l"/>
            <a:pathLst>
              <a:path h="5908772" w="17259300">
                <a:moveTo>
                  <a:pt x="0" y="0"/>
                </a:moveTo>
                <a:lnTo>
                  <a:pt x="17259300" y="0"/>
                </a:lnTo>
                <a:lnTo>
                  <a:pt x="17259300" y="5908772"/>
                </a:lnTo>
                <a:lnTo>
                  <a:pt x="0" y="5908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820485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EMBEDDING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2952369" y="424847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222782" y="1632678"/>
            <a:ext cx="8343076" cy="8179165"/>
          </a:xfrm>
          <a:custGeom>
            <a:avLst/>
            <a:gdLst/>
            <a:ahLst/>
            <a:cxnLst/>
            <a:rect r="r" b="b" t="t" l="l"/>
            <a:pathLst>
              <a:path h="8179165" w="8343076">
                <a:moveTo>
                  <a:pt x="0" y="0"/>
                </a:moveTo>
                <a:lnTo>
                  <a:pt x="8343076" y="0"/>
                </a:lnTo>
                <a:lnTo>
                  <a:pt x="8343076" y="8179164"/>
                </a:lnTo>
                <a:lnTo>
                  <a:pt x="0" y="8179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738753" y="1607090"/>
            <a:ext cx="15171695" cy="8443236"/>
          </a:xfrm>
          <a:custGeom>
            <a:avLst/>
            <a:gdLst/>
            <a:ahLst/>
            <a:cxnLst/>
            <a:rect r="r" b="b" t="t" l="l"/>
            <a:pathLst>
              <a:path h="8443236" w="15171695">
                <a:moveTo>
                  <a:pt x="0" y="0"/>
                </a:moveTo>
                <a:lnTo>
                  <a:pt x="15171695" y="0"/>
                </a:lnTo>
                <a:lnTo>
                  <a:pt x="15171695" y="8443236"/>
                </a:lnTo>
                <a:lnTo>
                  <a:pt x="0" y="8443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952369" y="424847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70466" y="3317435"/>
            <a:ext cx="14588834" cy="612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are typically trained on datasets large enough to include nearly everything that has been written on the internet.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can apply their language understanding to tasks they were never explicitly trained.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are not just for teaching AIs human languages, but for understanding proteins, writing software code, and much more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68220" y="1880342"/>
            <a:ext cx="10191080" cy="7745221"/>
          </a:xfrm>
          <a:custGeom>
            <a:avLst/>
            <a:gdLst/>
            <a:ahLst/>
            <a:cxnLst/>
            <a:rect r="r" b="b" t="t" l="l"/>
            <a:pathLst>
              <a:path h="7745221" w="10191080">
                <a:moveTo>
                  <a:pt x="0" y="0"/>
                </a:moveTo>
                <a:lnTo>
                  <a:pt x="10191080" y="0"/>
                </a:lnTo>
                <a:lnTo>
                  <a:pt x="10191080" y="7745221"/>
                </a:lnTo>
                <a:lnTo>
                  <a:pt x="0" y="77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  <a:r>
              <a:rPr lang="en-US" sz="6246">
                <a:solidFill>
                  <a:srgbClr val="004AAD"/>
                </a:solidFill>
                <a:latin typeface="Neue Machina Ultra-Bold"/>
              </a:rPr>
              <a:t>LLM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ON BOOM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7946" y="3804939"/>
            <a:ext cx="6473534" cy="490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Changes how we interact with the data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Can find pattern and connections in massive, disparate data corpus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16347" y="2143416"/>
            <a:ext cx="15194644" cy="7914655"/>
          </a:xfrm>
          <a:custGeom>
            <a:avLst/>
            <a:gdLst/>
            <a:ahLst/>
            <a:cxnLst/>
            <a:rect r="r" b="b" t="t" l="l"/>
            <a:pathLst>
              <a:path h="7914655" w="15194644">
                <a:moveTo>
                  <a:pt x="0" y="0"/>
                </a:moveTo>
                <a:lnTo>
                  <a:pt x="15194644" y="0"/>
                </a:lnTo>
                <a:lnTo>
                  <a:pt x="15194644" y="7914655"/>
                </a:lnTo>
                <a:lnTo>
                  <a:pt x="0" y="7914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644136" y="4582002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HOW DOES IT WORK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088590" y="1880342"/>
            <a:ext cx="12796899" cy="7988921"/>
          </a:xfrm>
          <a:custGeom>
            <a:avLst/>
            <a:gdLst/>
            <a:ahLst/>
            <a:cxnLst/>
            <a:rect r="r" b="b" t="t" l="l"/>
            <a:pathLst>
              <a:path h="7988921" w="12796899">
                <a:moveTo>
                  <a:pt x="0" y="0"/>
                </a:moveTo>
                <a:lnTo>
                  <a:pt x="12796899" y="0"/>
                </a:lnTo>
                <a:lnTo>
                  <a:pt x="12796899" y="7988921"/>
                </a:lnTo>
                <a:lnTo>
                  <a:pt x="0" y="7988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HOW DOES IT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23027" y="6467255"/>
            <a:ext cx="3740733" cy="5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9"/>
              </a:lnSpc>
            </a:pPr>
            <a:r>
              <a:rPr lang="en-US" sz="3862">
                <a:solidFill>
                  <a:srgbClr val="FFFFFF"/>
                </a:solidFill>
                <a:latin typeface="Neue Machina Ultra-Bold"/>
              </a:rPr>
              <a:t>JAYESH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PROMPT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34915" y="4314948"/>
            <a:ext cx="12585029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Input - The sky is full of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Output - [stars(0.6), clouds (0.2), planes(0.002), ...]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676724" y="4929388"/>
            <a:ext cx="2043288" cy="123618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PROMPT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34915" y="4314948"/>
            <a:ext cx="12585029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Input - The sky is full of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Output - [stars(0.6), clouds (0.2), planes(0.002), ...]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27429" y="8604250"/>
            <a:ext cx="9595951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0"/>
              </a:lnSpc>
            </a:pPr>
            <a:r>
              <a:rPr lang="en-US" sz="5000">
                <a:solidFill>
                  <a:srgbClr val="000000"/>
                </a:solidFill>
                <a:latin typeface="Neue Machina Ultra-Bold"/>
              </a:rPr>
              <a:t>GREEDY DECODING SAMPLING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162050"/>
            <a:ext cx="5038022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ABOUT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0144" y="1910417"/>
            <a:ext cx="15494724" cy="7844204"/>
          </a:xfrm>
          <a:custGeom>
            <a:avLst/>
            <a:gdLst/>
            <a:ahLst/>
            <a:cxnLst/>
            <a:rect r="r" b="b" t="t" l="l"/>
            <a:pathLst>
              <a:path h="7844204" w="15494724">
                <a:moveTo>
                  <a:pt x="0" y="0"/>
                </a:moveTo>
                <a:lnTo>
                  <a:pt x="15494724" y="0"/>
                </a:lnTo>
                <a:lnTo>
                  <a:pt x="15494724" y="7844204"/>
                </a:lnTo>
                <a:lnTo>
                  <a:pt x="0" y="7844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59582" y="2687630"/>
            <a:ext cx="8824876" cy="4875744"/>
          </a:xfrm>
          <a:custGeom>
            <a:avLst/>
            <a:gdLst/>
            <a:ahLst/>
            <a:cxnLst/>
            <a:rect r="r" b="b" t="t" l="l"/>
            <a:pathLst>
              <a:path h="4875744" w="8824876">
                <a:moveTo>
                  <a:pt x="0" y="0"/>
                </a:moveTo>
                <a:lnTo>
                  <a:pt x="8824876" y="0"/>
                </a:lnTo>
                <a:lnTo>
                  <a:pt x="8824876" y="4875744"/>
                </a:lnTo>
                <a:lnTo>
                  <a:pt x="0" y="4875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47966" y="6987975"/>
            <a:ext cx="3037857" cy="3037857"/>
          </a:xfrm>
          <a:custGeom>
            <a:avLst/>
            <a:gdLst/>
            <a:ahLst/>
            <a:cxnLst/>
            <a:rect r="r" b="b" t="t" l="l"/>
            <a:pathLst>
              <a:path h="3037857" w="3037857">
                <a:moveTo>
                  <a:pt x="0" y="0"/>
                </a:moveTo>
                <a:lnTo>
                  <a:pt x="3037857" y="0"/>
                </a:lnTo>
                <a:lnTo>
                  <a:pt x="3037857" y="3037857"/>
                </a:lnTo>
                <a:lnTo>
                  <a:pt x="0" y="3037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6499" y="8158469"/>
            <a:ext cx="4312934" cy="186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Co-Founder @RetroNexus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Member @SuperTeamDao 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Lead @TCET OpenSource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Instructor @RanchoLabs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Student Ambassador @Strealmit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84740" y="3116427"/>
            <a:ext cx="9574560" cy="46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Machine Leaning, Data Science and Applied Generative AI Enthusiast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Likes to participate into Hackathon and Competitions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Actively contributing in Soteria, GenosisX, Streamlit, Kaggle, etc.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Currently, Doing Research Work on Predictive Policing and Applied Generative AI</a:t>
            </a:r>
          </a:p>
          <a:p>
            <a:pPr>
              <a:lnSpc>
                <a:spcPts val="338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379123" y="1979965"/>
            <a:ext cx="5367685" cy="536766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5981" t="-11469" r="-4096" b="-16342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528044" y="6206357"/>
            <a:ext cx="2043288" cy="123618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PROMPT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36783" y="4655092"/>
            <a:ext cx="12585029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Input - The sky is full of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Output - [stars(0.6), clouds (0.2), planes(0.002), ...]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7440" y="8604250"/>
            <a:ext cx="9595951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0"/>
              </a:lnSpc>
            </a:pPr>
            <a:r>
              <a:rPr lang="en-US" sz="5000">
                <a:solidFill>
                  <a:srgbClr val="000000"/>
                </a:solidFill>
                <a:latin typeface="Neue Machina Ultra-Bold"/>
              </a:rPr>
              <a:t>RANDOM SAMPLING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687508" y="2129629"/>
            <a:ext cx="15380324" cy="7935932"/>
          </a:xfrm>
          <a:custGeom>
            <a:avLst/>
            <a:gdLst/>
            <a:ahLst/>
            <a:cxnLst/>
            <a:rect r="r" b="b" t="t" l="l"/>
            <a:pathLst>
              <a:path h="7935932" w="15380324">
                <a:moveTo>
                  <a:pt x="0" y="0"/>
                </a:moveTo>
                <a:lnTo>
                  <a:pt x="15380325" y="0"/>
                </a:lnTo>
                <a:lnTo>
                  <a:pt x="15380325" y="7935931"/>
                </a:lnTo>
                <a:lnTo>
                  <a:pt x="0" y="7935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33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62454">
            <a:off x="-3340218" y="5353819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81100"/>
            <a:ext cx="6750289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TEMPERATURE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425131" y="583740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81100"/>
            <a:ext cx="6750289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TEMPERATURE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2280" y="3483775"/>
            <a:ext cx="13892580" cy="332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84588" indent="-492294" lvl="1">
              <a:lnSpc>
                <a:spcPts val="5244"/>
              </a:lnSpc>
              <a:buFont typeface="Arial"/>
              <a:buChar char="•"/>
            </a:pPr>
            <a:r>
              <a:rPr lang="en-US" sz="4560">
                <a:solidFill>
                  <a:srgbClr val="000000"/>
                </a:solidFill>
                <a:latin typeface="Neue Machina"/>
              </a:rPr>
              <a:t>Temperature is a number used to tune the degree of randomness.</a:t>
            </a:r>
          </a:p>
          <a:p>
            <a:pPr marL="984588" indent="-492294" lvl="1">
              <a:lnSpc>
                <a:spcPts val="5244"/>
              </a:lnSpc>
              <a:buFont typeface="Arial"/>
              <a:buChar char="•"/>
            </a:pPr>
            <a:r>
              <a:rPr lang="en-US" sz="4560">
                <a:solidFill>
                  <a:srgbClr val="000000"/>
                </a:solidFill>
                <a:latin typeface="Neue Machina"/>
              </a:rPr>
              <a:t>Lower temperature →less randomness</a:t>
            </a:r>
          </a:p>
          <a:p>
            <a:pPr marL="984588" indent="-492294" lvl="1">
              <a:lnSpc>
                <a:spcPts val="5244"/>
              </a:lnSpc>
              <a:buFont typeface="Arial"/>
              <a:buChar char="•"/>
            </a:pPr>
            <a:r>
              <a:rPr lang="en-US" sz="4560">
                <a:solidFill>
                  <a:srgbClr val="000000"/>
                </a:solidFill>
                <a:latin typeface="Neue Machina"/>
              </a:rPr>
              <a:t>High temperature → more randomness</a:t>
            </a:r>
          </a:p>
          <a:p>
            <a:pPr>
              <a:lnSpc>
                <a:spcPts val="5244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48485" y="611944"/>
            <a:ext cx="12749801" cy="9521562"/>
          </a:xfrm>
          <a:custGeom>
            <a:avLst/>
            <a:gdLst/>
            <a:ahLst/>
            <a:cxnLst/>
            <a:rect r="r" b="b" t="t" l="l"/>
            <a:pathLst>
              <a:path h="9521562" w="12749801">
                <a:moveTo>
                  <a:pt x="0" y="0"/>
                </a:moveTo>
                <a:lnTo>
                  <a:pt x="12749801" y="0"/>
                </a:lnTo>
                <a:lnTo>
                  <a:pt x="12749801" y="9521562"/>
                </a:lnTo>
                <a:lnTo>
                  <a:pt x="0" y="9521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03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913" y="1200150"/>
            <a:ext cx="6049781" cy="307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JOURNEY OF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LARGE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LANGUAGE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MODELS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425131" y="583740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201647" y="3484488"/>
            <a:ext cx="9664966" cy="5223921"/>
          </a:xfrm>
          <a:custGeom>
            <a:avLst/>
            <a:gdLst/>
            <a:ahLst/>
            <a:cxnLst/>
            <a:rect r="r" b="b" t="t" l="l"/>
            <a:pathLst>
              <a:path h="5223921" w="9664966">
                <a:moveTo>
                  <a:pt x="0" y="0"/>
                </a:moveTo>
                <a:lnTo>
                  <a:pt x="9664966" y="0"/>
                </a:lnTo>
                <a:lnTo>
                  <a:pt x="9664966" y="5223921"/>
                </a:lnTo>
                <a:lnTo>
                  <a:pt x="0" y="5223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  <a:r>
              <a:rPr lang="en-US" sz="6246">
                <a:solidFill>
                  <a:srgbClr val="004AAD"/>
                </a:solidFill>
                <a:latin typeface="Neue Machina Ultra-Bold"/>
              </a:rPr>
              <a:t>LLM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ON BOOM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447" y="3219934"/>
            <a:ext cx="7448542" cy="673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Does not need ML expertise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Does not need to train a model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Need zero training data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Only think about the prompt design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732938" y="-30861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629505" y="3294637"/>
            <a:ext cx="11395532" cy="5040332"/>
          </a:xfrm>
          <a:custGeom>
            <a:avLst/>
            <a:gdLst/>
            <a:ahLst/>
            <a:cxnLst/>
            <a:rect r="r" b="b" t="t" l="l"/>
            <a:pathLst>
              <a:path h="5040332" w="11395532">
                <a:moveTo>
                  <a:pt x="0" y="0"/>
                </a:moveTo>
                <a:lnTo>
                  <a:pt x="11395532" y="0"/>
                </a:lnTo>
                <a:lnTo>
                  <a:pt x="11395532" y="5040332"/>
                </a:lnTo>
                <a:lnTo>
                  <a:pt x="0" y="5040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PROMPT DESIGNING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190135" y="-2952369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16796" y="3364085"/>
            <a:ext cx="16142504" cy="4368500"/>
          </a:xfrm>
          <a:custGeom>
            <a:avLst/>
            <a:gdLst/>
            <a:ahLst/>
            <a:cxnLst/>
            <a:rect r="r" b="b" t="t" l="l"/>
            <a:pathLst>
              <a:path h="4368500" w="16142504">
                <a:moveTo>
                  <a:pt x="0" y="0"/>
                </a:moveTo>
                <a:lnTo>
                  <a:pt x="16142504" y="0"/>
                </a:lnTo>
                <a:lnTo>
                  <a:pt x="16142504" y="4368500"/>
                </a:lnTo>
                <a:lnTo>
                  <a:pt x="0" y="4368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WORKING TYPES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190135" y="-2952369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3703511"/>
            <a:ext cx="17259300" cy="4865802"/>
          </a:xfrm>
          <a:custGeom>
            <a:avLst/>
            <a:gdLst/>
            <a:ahLst/>
            <a:cxnLst/>
            <a:rect r="r" b="b" t="t" l="l"/>
            <a:pathLst>
              <a:path h="4865802" w="17259300">
                <a:moveTo>
                  <a:pt x="0" y="0"/>
                </a:moveTo>
                <a:lnTo>
                  <a:pt x="17259300" y="0"/>
                </a:lnTo>
                <a:lnTo>
                  <a:pt x="17259300" y="4865802"/>
                </a:lnTo>
                <a:lnTo>
                  <a:pt x="0" y="4865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546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ZERO-SHOT LEARNING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190135" y="-2952369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2731983"/>
            <a:ext cx="17259300" cy="6955851"/>
          </a:xfrm>
          <a:custGeom>
            <a:avLst/>
            <a:gdLst/>
            <a:ahLst/>
            <a:cxnLst/>
            <a:rect r="r" b="b" t="t" l="l"/>
            <a:pathLst>
              <a:path h="6955851" w="17259300">
                <a:moveTo>
                  <a:pt x="0" y="0"/>
                </a:moveTo>
                <a:lnTo>
                  <a:pt x="17259300" y="0"/>
                </a:lnTo>
                <a:lnTo>
                  <a:pt x="17259300" y="6955851"/>
                </a:lnTo>
                <a:lnTo>
                  <a:pt x="0" y="695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41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ONE-SHOT LEARNING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99873" y="2218981"/>
            <a:ext cx="13559427" cy="7256412"/>
          </a:xfrm>
          <a:custGeom>
            <a:avLst/>
            <a:gdLst/>
            <a:ahLst/>
            <a:cxnLst/>
            <a:rect r="r" b="b" t="t" l="l"/>
            <a:pathLst>
              <a:path h="7256412" w="13559427">
                <a:moveTo>
                  <a:pt x="0" y="0"/>
                </a:moveTo>
                <a:lnTo>
                  <a:pt x="13559427" y="0"/>
                </a:lnTo>
                <a:lnTo>
                  <a:pt x="13559427" y="7256412"/>
                </a:lnTo>
                <a:lnTo>
                  <a:pt x="0" y="725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GENERATIVE 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63914" y="9871075"/>
            <a:ext cx="6998688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0"/>
              </a:lnSpc>
            </a:pPr>
            <a:r>
              <a:rPr lang="en-US" sz="3200">
                <a:solidFill>
                  <a:srgbClr val="000000"/>
                </a:solidFill>
                <a:latin typeface="Neue Machina Ultra-Bold"/>
              </a:rPr>
              <a:t>CREDITS -LAMINI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7151" y="3767088"/>
            <a:ext cx="448402" cy="4484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87151" y="4430461"/>
            <a:ext cx="448402" cy="4484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87151" y="5093833"/>
            <a:ext cx="448402" cy="4484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87151" y="5757206"/>
            <a:ext cx="448402" cy="44840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87151" y="6420578"/>
            <a:ext cx="448402" cy="4484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5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309729" y="-268736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162050"/>
            <a:ext cx="5038022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TABLE OF CONTENTS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-3933400" y="6297116"/>
            <a:ext cx="6820551" cy="7170093"/>
          </a:xfrm>
          <a:custGeom>
            <a:avLst/>
            <a:gdLst/>
            <a:ahLst/>
            <a:cxnLst/>
            <a:rect r="r" b="b" t="t" l="l"/>
            <a:pathLst>
              <a:path h="7170093" w="6820551">
                <a:moveTo>
                  <a:pt x="0" y="0"/>
                </a:moveTo>
                <a:lnTo>
                  <a:pt x="6820551" y="0"/>
                </a:lnTo>
                <a:lnTo>
                  <a:pt x="6820551" y="7170094"/>
                </a:lnTo>
                <a:lnTo>
                  <a:pt x="0" y="717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528032" y="3757927"/>
            <a:ext cx="552964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Understanding LLMs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47711" y="4421299"/>
            <a:ext cx="524979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How Does it work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28032" y="5167141"/>
            <a:ext cx="780591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Why Generative AI Now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28032" y="6411416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Prompt Tuning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28032" y="7078166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Hands-On for Prompt Tuning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887151" y="7087328"/>
            <a:ext cx="448402" cy="44840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6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528032" y="7754441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Introduction to Langchain and Hands-ON for RAG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887151" y="7763603"/>
            <a:ext cx="448402" cy="44840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7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528032" y="5744666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Various Application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1122">
            <a:off x="13511073" y="4303963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5439" y="5143500"/>
            <a:ext cx="13893946" cy="4469498"/>
          </a:xfrm>
          <a:custGeom>
            <a:avLst/>
            <a:gdLst/>
            <a:ahLst/>
            <a:cxnLst/>
            <a:rect r="r" b="b" t="t" l="l"/>
            <a:pathLst>
              <a:path h="4469498" w="13893946">
                <a:moveTo>
                  <a:pt x="0" y="0"/>
                </a:moveTo>
                <a:lnTo>
                  <a:pt x="13893946" y="0"/>
                </a:lnTo>
                <a:lnTo>
                  <a:pt x="13893946" y="4469498"/>
                </a:lnTo>
                <a:lnTo>
                  <a:pt x="0" y="4469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FINE-TUNING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699980" y="2512485"/>
            <a:ext cx="11846081" cy="7535512"/>
          </a:xfrm>
          <a:custGeom>
            <a:avLst/>
            <a:gdLst/>
            <a:ahLst/>
            <a:cxnLst/>
            <a:rect r="r" b="b" t="t" l="l"/>
            <a:pathLst>
              <a:path h="7535512" w="11846081">
                <a:moveTo>
                  <a:pt x="0" y="0"/>
                </a:moveTo>
                <a:lnTo>
                  <a:pt x="11846081" y="0"/>
                </a:lnTo>
                <a:lnTo>
                  <a:pt x="11846081" y="7535512"/>
                </a:lnTo>
                <a:lnTo>
                  <a:pt x="0" y="7535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1122">
            <a:off x="13839210" y="4118817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11345299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FINE-TUNING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NEEDED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3101364"/>
            <a:ext cx="8664954" cy="5759236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9121122">
            <a:off x="-2726000" y="53439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7385" y="3957130"/>
            <a:ext cx="7448542" cy="490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Domain Specific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Production Usage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Privacy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Stop Hallucination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Reduce unwanted information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Greater Control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Increase Consistency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11345299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FINE-TUNING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NEEDED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9121122">
            <a:off x="-2726000" y="53439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59237"/>
            <a:ext cx="8922933" cy="307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More High Quality of Data 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Upfront Compute Cost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Needs Technical Knowledge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11345299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PROBLEMS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WITH FINETUNING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02048" y="2975088"/>
            <a:ext cx="5314864" cy="1472192"/>
          </a:xfrm>
          <a:custGeom>
            <a:avLst/>
            <a:gdLst/>
            <a:ahLst/>
            <a:cxnLst/>
            <a:rect r="r" b="b" t="t" l="l"/>
            <a:pathLst>
              <a:path h="1472192" w="5314864">
                <a:moveTo>
                  <a:pt x="0" y="0"/>
                </a:moveTo>
                <a:lnTo>
                  <a:pt x="5314863" y="0"/>
                </a:lnTo>
                <a:lnTo>
                  <a:pt x="5314863" y="1472192"/>
                </a:lnTo>
                <a:lnTo>
                  <a:pt x="0" y="147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8750" y="3925454"/>
            <a:ext cx="5019145" cy="1402207"/>
          </a:xfrm>
          <a:custGeom>
            <a:avLst/>
            <a:gdLst/>
            <a:ahLst/>
            <a:cxnLst/>
            <a:rect r="r" b="b" t="t" l="l"/>
            <a:pathLst>
              <a:path h="1402207" w="5019145">
                <a:moveTo>
                  <a:pt x="0" y="0"/>
                </a:moveTo>
                <a:lnTo>
                  <a:pt x="5019145" y="0"/>
                </a:lnTo>
                <a:lnTo>
                  <a:pt x="5019145" y="1402207"/>
                </a:lnTo>
                <a:lnTo>
                  <a:pt x="0" y="140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280" r="0" b="-87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37319" y="5722418"/>
            <a:ext cx="7021981" cy="1446954"/>
          </a:xfrm>
          <a:custGeom>
            <a:avLst/>
            <a:gdLst/>
            <a:ahLst/>
            <a:cxnLst/>
            <a:rect r="r" b="b" t="t" l="l"/>
            <a:pathLst>
              <a:path h="1446954" w="7021981">
                <a:moveTo>
                  <a:pt x="0" y="0"/>
                </a:moveTo>
                <a:lnTo>
                  <a:pt x="7021981" y="0"/>
                </a:lnTo>
                <a:lnTo>
                  <a:pt x="7021981" y="1446954"/>
                </a:lnTo>
                <a:lnTo>
                  <a:pt x="0" y="1446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15049" y="7832312"/>
            <a:ext cx="6626816" cy="1721985"/>
          </a:xfrm>
          <a:custGeom>
            <a:avLst/>
            <a:gdLst/>
            <a:ahLst/>
            <a:cxnLst/>
            <a:rect r="r" b="b" t="t" l="l"/>
            <a:pathLst>
              <a:path h="1721985" w="6626816">
                <a:moveTo>
                  <a:pt x="0" y="0"/>
                </a:moveTo>
                <a:lnTo>
                  <a:pt x="6626816" y="0"/>
                </a:lnTo>
                <a:lnTo>
                  <a:pt x="6626816" y="1721985"/>
                </a:lnTo>
                <a:lnTo>
                  <a:pt x="0" y="1721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011" r="0" b="-5445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GENERATIVE AI FRAMEWORK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9121122">
            <a:off x="-2726000" y="53439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3311" y="2105677"/>
            <a:ext cx="9626225" cy="795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RAG operates in two main phases: retrieval and content generation</a:t>
            </a:r>
          </a:p>
          <a:p>
            <a:pPr algn="just">
              <a:lnSpc>
                <a:spcPts val="4830"/>
              </a:lnSpc>
            </a:pPr>
          </a:p>
          <a:p>
            <a:pPr algn="just"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During the retrieval phase, algorithms search for and retrieve relevant snippets of information</a:t>
            </a:r>
          </a:p>
          <a:p>
            <a:pPr algn="just">
              <a:lnSpc>
                <a:spcPts val="4830"/>
              </a:lnSpc>
            </a:pPr>
          </a:p>
          <a:p>
            <a:pPr algn="just"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 the generative phase, the LLM uses the retrieved information and its internal representation of training data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730290" y="2931691"/>
            <a:ext cx="7557710" cy="5906256"/>
          </a:xfrm>
          <a:custGeom>
            <a:avLst/>
            <a:gdLst/>
            <a:ahLst/>
            <a:cxnLst/>
            <a:rect r="r" b="b" t="t" l="l"/>
            <a:pathLst>
              <a:path h="5906256" w="7557710">
                <a:moveTo>
                  <a:pt x="0" y="0"/>
                </a:moveTo>
                <a:lnTo>
                  <a:pt x="7557710" y="0"/>
                </a:lnTo>
                <a:lnTo>
                  <a:pt x="7557710" y="5906256"/>
                </a:lnTo>
                <a:lnTo>
                  <a:pt x="0" y="590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660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11345299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RAG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62333" y="2539823"/>
            <a:ext cx="16342523" cy="7175569"/>
          </a:xfrm>
          <a:custGeom>
            <a:avLst/>
            <a:gdLst/>
            <a:ahLst/>
            <a:cxnLst/>
            <a:rect r="r" b="b" t="t" l="l"/>
            <a:pathLst>
              <a:path h="7175569" w="16342523">
                <a:moveTo>
                  <a:pt x="0" y="0"/>
                </a:moveTo>
                <a:lnTo>
                  <a:pt x="16342523" y="0"/>
                </a:lnTo>
                <a:lnTo>
                  <a:pt x="16342523" y="7175569"/>
                </a:lnTo>
                <a:lnTo>
                  <a:pt x="0" y="7175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1122">
            <a:off x="-3683951" y="5600592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11345299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RAG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440725" y="3172050"/>
            <a:ext cx="3406550" cy="1971450"/>
          </a:xfrm>
          <a:custGeom>
            <a:avLst/>
            <a:gdLst/>
            <a:ahLst/>
            <a:cxnLst/>
            <a:rect r="r" b="b" t="t" l="l"/>
            <a:pathLst>
              <a:path h="1971450" w="3406550">
                <a:moveTo>
                  <a:pt x="0" y="0"/>
                </a:moveTo>
                <a:lnTo>
                  <a:pt x="3406550" y="0"/>
                </a:lnTo>
                <a:lnTo>
                  <a:pt x="3406550" y="1971450"/>
                </a:lnTo>
                <a:lnTo>
                  <a:pt x="0" y="1971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LANGCHAIN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39531" y="5393764"/>
            <a:ext cx="11208636" cy="3242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1"/>
              </a:lnSpc>
            </a:pPr>
            <a:r>
              <a:rPr lang="en-US" sz="4453">
                <a:solidFill>
                  <a:srgbClr val="000000"/>
                </a:solidFill>
                <a:latin typeface="Neue Machina"/>
              </a:rPr>
              <a:t>Langchain simplifies building applications with advanced language models. It occurs as a revolutionary framework that can combine LLM with personalized data sources effectively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053984" y="3059260"/>
            <a:ext cx="7805234" cy="6199040"/>
          </a:xfrm>
          <a:custGeom>
            <a:avLst/>
            <a:gdLst/>
            <a:ahLst/>
            <a:cxnLst/>
            <a:rect r="r" b="b" t="t" l="l"/>
            <a:pathLst>
              <a:path h="6199040" w="7805234">
                <a:moveTo>
                  <a:pt x="0" y="0"/>
                </a:moveTo>
                <a:lnTo>
                  <a:pt x="7805234" y="0"/>
                </a:lnTo>
                <a:lnTo>
                  <a:pt x="7805234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BENEFITS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8323" y="3059260"/>
            <a:ext cx="9190094" cy="551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Cost Saving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Real Time Information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Data Access and Security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Customization and Integration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Potential Use - Chatbot, Personal Assistant, Question &amp; Answering over Docs and Extraction, etc.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146122"/>
            <a:ext cx="16627520" cy="6894611"/>
          </a:xfrm>
          <a:custGeom>
            <a:avLst/>
            <a:gdLst/>
            <a:ahLst/>
            <a:cxnLst/>
            <a:rect r="r" b="b" t="t" l="l"/>
            <a:pathLst>
              <a:path h="6894611" w="16627520">
                <a:moveTo>
                  <a:pt x="0" y="0"/>
                </a:moveTo>
                <a:lnTo>
                  <a:pt x="16627520" y="0"/>
                </a:lnTo>
                <a:lnTo>
                  <a:pt x="16627520" y="6894611"/>
                </a:lnTo>
                <a:lnTo>
                  <a:pt x="0" y="689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3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777776">
            <a:off x="13610313" y="-3187978"/>
            <a:ext cx="8694155" cy="8986207"/>
          </a:xfrm>
          <a:custGeom>
            <a:avLst/>
            <a:gdLst/>
            <a:ahLst/>
            <a:cxnLst/>
            <a:rect r="r" b="b" t="t" l="l"/>
            <a:pathLst>
              <a:path h="8986207" w="8694155">
                <a:moveTo>
                  <a:pt x="0" y="0"/>
                </a:moveTo>
                <a:lnTo>
                  <a:pt x="8694155" y="0"/>
                </a:lnTo>
                <a:lnTo>
                  <a:pt x="8694155" y="8986206"/>
                </a:lnTo>
                <a:lnTo>
                  <a:pt x="0" y="8986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8466999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LLM APPLICATION IN INDUSTRY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100000">
            <a:off x="-4347077" y="-4113525"/>
            <a:ext cx="8694155" cy="8986207"/>
          </a:xfrm>
          <a:custGeom>
            <a:avLst/>
            <a:gdLst/>
            <a:ahLst/>
            <a:cxnLst/>
            <a:rect r="r" b="b" t="t" l="l"/>
            <a:pathLst>
              <a:path h="8986207" w="8694155">
                <a:moveTo>
                  <a:pt x="0" y="0"/>
                </a:moveTo>
                <a:lnTo>
                  <a:pt x="8694154" y="0"/>
                </a:lnTo>
                <a:lnTo>
                  <a:pt x="8694154" y="8986207"/>
                </a:lnTo>
                <a:lnTo>
                  <a:pt x="0" y="8986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20898" y="1028700"/>
            <a:ext cx="1284620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38934" y="1582463"/>
            <a:ext cx="9400801" cy="8005629"/>
          </a:xfrm>
          <a:custGeom>
            <a:avLst/>
            <a:gdLst/>
            <a:ahLst/>
            <a:cxnLst/>
            <a:rect r="r" b="b" t="t" l="l"/>
            <a:pathLst>
              <a:path h="8005629" w="9400801">
                <a:moveTo>
                  <a:pt x="0" y="0"/>
                </a:moveTo>
                <a:lnTo>
                  <a:pt x="9400802" y="0"/>
                </a:lnTo>
                <a:lnTo>
                  <a:pt x="9400802" y="8005629"/>
                </a:lnTo>
                <a:lnTo>
                  <a:pt x="0" y="8005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95472" y="-3568862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30671" y="1009650"/>
            <a:ext cx="12337671" cy="9277350"/>
          </a:xfrm>
          <a:custGeom>
            <a:avLst/>
            <a:gdLst/>
            <a:ahLst/>
            <a:cxnLst/>
            <a:rect r="r" b="b" t="t" l="l"/>
            <a:pathLst>
              <a:path h="9277350" w="12337671">
                <a:moveTo>
                  <a:pt x="0" y="0"/>
                </a:moveTo>
                <a:lnTo>
                  <a:pt x="12337671" y="0"/>
                </a:lnTo>
                <a:lnTo>
                  <a:pt x="12337671" y="9277350"/>
                </a:lnTo>
                <a:lnTo>
                  <a:pt x="0" y="927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8466999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DEMO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95472" y="-3568862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30671" y="1009650"/>
            <a:ext cx="12337671" cy="9277350"/>
          </a:xfrm>
          <a:custGeom>
            <a:avLst/>
            <a:gdLst/>
            <a:ahLst/>
            <a:cxnLst/>
            <a:rect r="r" b="b" t="t" l="l"/>
            <a:pathLst>
              <a:path h="9277350" w="12337671">
                <a:moveTo>
                  <a:pt x="0" y="0"/>
                </a:moveTo>
                <a:lnTo>
                  <a:pt x="12337671" y="0"/>
                </a:lnTo>
                <a:lnTo>
                  <a:pt x="12337671" y="9277350"/>
                </a:lnTo>
                <a:lnTo>
                  <a:pt x="0" y="927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565091" y="4412707"/>
            <a:ext cx="4576807" cy="112131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162050"/>
            <a:ext cx="8466999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DEMO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8869159">
            <a:off x="14010598" y="-41148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8466999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DEMO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96333" y="2899746"/>
            <a:ext cx="17695335" cy="6358554"/>
          </a:xfrm>
          <a:custGeom>
            <a:avLst/>
            <a:gdLst/>
            <a:ahLst/>
            <a:cxnLst/>
            <a:rect r="r" b="b" t="t" l="l"/>
            <a:pathLst>
              <a:path h="6358554" w="17695335">
                <a:moveTo>
                  <a:pt x="0" y="0"/>
                </a:moveTo>
                <a:lnTo>
                  <a:pt x="17695334" y="0"/>
                </a:lnTo>
                <a:lnTo>
                  <a:pt x="17695334" y="6358554"/>
                </a:lnTo>
                <a:lnTo>
                  <a:pt x="0" y="6358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61544" y="1306258"/>
            <a:ext cx="15718910" cy="8763916"/>
          </a:xfrm>
          <a:custGeom>
            <a:avLst/>
            <a:gdLst/>
            <a:ahLst/>
            <a:cxnLst/>
            <a:rect r="r" b="b" t="t" l="l"/>
            <a:pathLst>
              <a:path h="8763916" w="15718910">
                <a:moveTo>
                  <a:pt x="0" y="0"/>
                </a:moveTo>
                <a:lnTo>
                  <a:pt x="15718911" y="0"/>
                </a:lnTo>
                <a:lnTo>
                  <a:pt x="15718911" y="8763916"/>
                </a:lnTo>
                <a:lnTo>
                  <a:pt x="0" y="8763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8466999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DEMO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-4595472" y="-3568862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6209" y="-145097"/>
            <a:ext cx="19935908" cy="10532545"/>
          </a:xfrm>
          <a:custGeom>
            <a:avLst/>
            <a:gdLst/>
            <a:ahLst/>
            <a:cxnLst/>
            <a:rect r="r" b="b" t="t" l="l"/>
            <a:pathLst>
              <a:path h="10532545" w="19935908">
                <a:moveTo>
                  <a:pt x="0" y="0"/>
                </a:moveTo>
                <a:lnTo>
                  <a:pt x="19935907" y="0"/>
                </a:lnTo>
                <a:lnTo>
                  <a:pt x="19935907" y="10532545"/>
                </a:lnTo>
                <a:lnTo>
                  <a:pt x="0" y="1053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6209" y="-145097"/>
            <a:ext cx="19935908" cy="10532545"/>
          </a:xfrm>
          <a:custGeom>
            <a:avLst/>
            <a:gdLst/>
            <a:ahLst/>
            <a:cxnLst/>
            <a:rect r="r" b="b" t="t" l="l"/>
            <a:pathLst>
              <a:path h="10532545" w="19935908">
                <a:moveTo>
                  <a:pt x="0" y="0"/>
                </a:moveTo>
                <a:lnTo>
                  <a:pt x="19935907" y="0"/>
                </a:lnTo>
                <a:lnTo>
                  <a:pt x="19935907" y="10532545"/>
                </a:lnTo>
                <a:lnTo>
                  <a:pt x="0" y="1053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257453">
            <a:off x="3146398" y="2372955"/>
            <a:ext cx="3527886" cy="158754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66750"/>
            <a:ext cx="18288000" cy="7353499"/>
          </a:xfrm>
          <a:custGeom>
            <a:avLst/>
            <a:gdLst/>
            <a:ahLst/>
            <a:cxnLst/>
            <a:rect r="r" b="b" t="t" l="l"/>
            <a:pathLst>
              <a:path h="7353499" w="18288000">
                <a:moveTo>
                  <a:pt x="0" y="0"/>
                </a:moveTo>
                <a:lnTo>
                  <a:pt x="18288000" y="0"/>
                </a:lnTo>
                <a:lnTo>
                  <a:pt x="18288000" y="7353500"/>
                </a:lnTo>
                <a:lnTo>
                  <a:pt x="0" y="735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1130" y="499278"/>
            <a:ext cx="14491279" cy="9215652"/>
          </a:xfrm>
          <a:custGeom>
            <a:avLst/>
            <a:gdLst/>
            <a:ahLst/>
            <a:cxnLst/>
            <a:rect r="r" b="b" t="t" l="l"/>
            <a:pathLst>
              <a:path h="9215652" w="14491279">
                <a:moveTo>
                  <a:pt x="0" y="0"/>
                </a:moveTo>
                <a:lnTo>
                  <a:pt x="14491278" y="0"/>
                </a:lnTo>
                <a:lnTo>
                  <a:pt x="14491278" y="9215652"/>
                </a:lnTo>
                <a:lnTo>
                  <a:pt x="0" y="9215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1122">
            <a:off x="-2952369" y="51435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51547">
            <a:off x="5378132" y="2734981"/>
            <a:ext cx="2662469" cy="256700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62050"/>
            <a:ext cx="8115300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RESOURCES AND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URL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0003" y="5058847"/>
            <a:ext cx="7448542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9"/>
              </a:lnSpc>
            </a:pPr>
            <a:r>
              <a:rPr lang="en-US" sz="5199">
                <a:solidFill>
                  <a:srgbClr val="000000"/>
                </a:solidFill>
                <a:latin typeface="Neue Machina"/>
              </a:rPr>
              <a:t>Scan the QR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579616" y="1880342"/>
            <a:ext cx="7968322" cy="7968322"/>
            <a:chOff x="0" y="0"/>
            <a:chExt cx="10624430" cy="106244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24430" cy="10624430"/>
            </a:xfrm>
            <a:custGeom>
              <a:avLst/>
              <a:gdLst/>
              <a:ahLst/>
              <a:cxnLst/>
              <a:rect r="r" b="b" t="t" l="l"/>
              <a:pathLst>
                <a:path h="10624430" w="10624430">
                  <a:moveTo>
                    <a:pt x="0" y="0"/>
                  </a:moveTo>
                  <a:lnTo>
                    <a:pt x="10624430" y="0"/>
                  </a:lnTo>
                  <a:lnTo>
                    <a:pt x="10624430" y="10624430"/>
                  </a:lnTo>
                  <a:lnTo>
                    <a:pt x="0" y="10624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77954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02486" y="333044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7"/>
                </a:lnTo>
                <a:lnTo>
                  <a:pt x="0" y="865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828675" y="2990221"/>
            <a:ext cx="1699998" cy="1319816"/>
          </a:xfrm>
          <a:custGeom>
            <a:avLst/>
            <a:gdLst/>
            <a:ahLst/>
            <a:cxnLst/>
            <a:rect r="r" b="b" t="t" l="l"/>
            <a:pathLst>
              <a:path h="1319816" w="1699998">
                <a:moveTo>
                  <a:pt x="0" y="0"/>
                </a:moveTo>
                <a:lnTo>
                  <a:pt x="1699997" y="0"/>
                </a:lnTo>
                <a:lnTo>
                  <a:pt x="1699997" y="1319817"/>
                </a:lnTo>
                <a:lnTo>
                  <a:pt x="0" y="1319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4551" y="4576937"/>
            <a:ext cx="13661462" cy="212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0"/>
              </a:lnSpc>
            </a:pPr>
            <a:r>
              <a:rPr lang="en-US" sz="7200">
                <a:solidFill>
                  <a:srgbClr val="000000"/>
                </a:solidFill>
                <a:latin typeface="Neue Machina"/>
              </a:rPr>
              <a:t>Progressive Disclosure of Complexity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6820485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KERAS API PHILOSPHY</a:t>
            </a:r>
          </a:p>
        </p:txBody>
      </p:sp>
      <p:sp>
        <p:nvSpPr>
          <p:cNvPr name="AutoShape 7" id="7"/>
          <p:cNvSpPr/>
          <p:nvPr/>
        </p:nvSpPr>
        <p:spPr>
          <a:xfrm>
            <a:off x="2678673" y="4722987"/>
            <a:ext cx="0" cy="20224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1122">
            <a:off x="-2952369" y="51435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51547">
            <a:off x="5378132" y="2734981"/>
            <a:ext cx="2662469" cy="2567002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0013948" y="1361140"/>
            <a:ext cx="8274052" cy="8274052"/>
          </a:xfrm>
          <a:custGeom>
            <a:avLst/>
            <a:gdLst/>
            <a:ahLst/>
            <a:cxnLst/>
            <a:rect r="r" b="b" t="t" l="l"/>
            <a:pathLst>
              <a:path h="8274052" w="8274052">
                <a:moveTo>
                  <a:pt x="0" y="0"/>
                </a:moveTo>
                <a:lnTo>
                  <a:pt x="8274052" y="0"/>
                </a:lnTo>
                <a:lnTo>
                  <a:pt x="8274052" y="8274052"/>
                </a:lnTo>
                <a:lnTo>
                  <a:pt x="0" y="8274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8115300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MORE RESOURCES AND PATHWAYS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003" y="5058847"/>
            <a:ext cx="7448542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9"/>
              </a:lnSpc>
            </a:pPr>
            <a:r>
              <a:rPr lang="en-US" sz="5199">
                <a:solidFill>
                  <a:srgbClr val="000000"/>
                </a:solidFill>
                <a:latin typeface="Neue Machina"/>
              </a:rPr>
              <a:t>Scan the QR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059582" y="2687630"/>
            <a:ext cx="8824876" cy="4875744"/>
          </a:xfrm>
          <a:custGeom>
            <a:avLst/>
            <a:gdLst/>
            <a:ahLst/>
            <a:cxnLst/>
            <a:rect r="r" b="b" t="t" l="l"/>
            <a:pathLst>
              <a:path h="4875744" w="8824876">
                <a:moveTo>
                  <a:pt x="0" y="0"/>
                </a:moveTo>
                <a:lnTo>
                  <a:pt x="8824876" y="0"/>
                </a:lnTo>
                <a:lnTo>
                  <a:pt x="8824876" y="4875744"/>
                </a:lnTo>
                <a:lnTo>
                  <a:pt x="0" y="4875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67111" y="2687630"/>
            <a:ext cx="6257087" cy="625706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981" t="-11469" r="-4096" b="-16342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199531" y="1979965"/>
            <a:ext cx="4315365" cy="5351377"/>
          </a:xfrm>
          <a:custGeom>
            <a:avLst/>
            <a:gdLst/>
            <a:ahLst/>
            <a:cxnLst/>
            <a:rect r="r" b="b" t="t" l="l"/>
            <a:pathLst>
              <a:path h="5351377" w="4315365">
                <a:moveTo>
                  <a:pt x="0" y="0"/>
                </a:moveTo>
                <a:lnTo>
                  <a:pt x="4315365" y="0"/>
                </a:lnTo>
                <a:lnTo>
                  <a:pt x="4315365" y="5351377"/>
                </a:lnTo>
                <a:lnTo>
                  <a:pt x="0" y="5351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168" t="0" r="-22711" b="-1602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62050"/>
            <a:ext cx="5038022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4152" y="7192379"/>
            <a:ext cx="5606123" cy="242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000000"/>
                </a:solidFill>
                <a:latin typeface="Canva Sans"/>
              </a:rPr>
              <a:t>Co-Founder @RetroNexus</a:t>
            </a:r>
          </a:p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000000"/>
                </a:solidFill>
                <a:latin typeface="Canva Sans"/>
              </a:rPr>
              <a:t>Member @SuperTeamDao </a:t>
            </a:r>
          </a:p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000000"/>
                </a:solidFill>
                <a:latin typeface="Canva Sans"/>
              </a:rPr>
              <a:t>AI Lead @TCET OpenSource</a:t>
            </a:r>
          </a:p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000000"/>
                </a:solidFill>
                <a:latin typeface="Canva Sans"/>
              </a:rPr>
              <a:t>AI Instructor @RanchoLabs</a:t>
            </a:r>
          </a:p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000000"/>
                </a:solidFill>
                <a:latin typeface="Canva Sans"/>
              </a:rPr>
              <a:t>Student Ambassador @Strealmit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1653" y="9201150"/>
            <a:ext cx="4048002" cy="47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</a:pPr>
            <a:r>
              <a:rPr lang="en-US" sz="2790">
                <a:solidFill>
                  <a:srgbClr val="000000"/>
                </a:solidFill>
                <a:latin typeface="Canva Sans"/>
              </a:rPr>
              <a:t>Twitter - @hrishikesh_ai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86911">
            <a:off x="-1667717" y="-2179793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34438">
            <a:off x="11741809" y="4987273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8275" y="1132934"/>
            <a:ext cx="10711451" cy="8021133"/>
          </a:xfrm>
          <a:custGeom>
            <a:avLst/>
            <a:gdLst/>
            <a:ahLst/>
            <a:cxnLst/>
            <a:rect r="r" b="b" t="t" l="l"/>
            <a:pathLst>
              <a:path h="8021133" w="10711451">
                <a:moveTo>
                  <a:pt x="0" y="0"/>
                </a:moveTo>
                <a:lnTo>
                  <a:pt x="10711450" y="0"/>
                </a:lnTo>
                <a:lnTo>
                  <a:pt x="10711450" y="8021132"/>
                </a:lnTo>
                <a:lnTo>
                  <a:pt x="0" y="8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10668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508714">
            <a:off x="-3407684" y="-327777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8"/>
                </a:lnTo>
                <a:lnTo>
                  <a:pt x="0" y="865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85332" y="1203682"/>
            <a:ext cx="14083806" cy="9083318"/>
          </a:xfrm>
          <a:custGeom>
            <a:avLst/>
            <a:gdLst/>
            <a:ahLst/>
            <a:cxnLst/>
            <a:rect r="r" b="b" t="t" l="l"/>
            <a:pathLst>
              <a:path h="9083318" w="14083806">
                <a:moveTo>
                  <a:pt x="0" y="0"/>
                </a:moveTo>
                <a:lnTo>
                  <a:pt x="14083806" y="0"/>
                </a:lnTo>
                <a:lnTo>
                  <a:pt x="14083806" y="9083318"/>
                </a:lnTo>
                <a:lnTo>
                  <a:pt x="0" y="908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3015" r="0" b="-372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83757" y="7004052"/>
            <a:ext cx="1678782" cy="396803"/>
          </a:xfrm>
          <a:custGeom>
            <a:avLst/>
            <a:gdLst/>
            <a:ahLst/>
            <a:cxnLst/>
            <a:rect r="r" b="b" t="t" l="l"/>
            <a:pathLst>
              <a:path h="396803" w="1678782">
                <a:moveTo>
                  <a:pt x="0" y="0"/>
                </a:moveTo>
                <a:lnTo>
                  <a:pt x="1678782" y="0"/>
                </a:lnTo>
                <a:lnTo>
                  <a:pt x="1678782" y="396803"/>
                </a:lnTo>
                <a:lnTo>
                  <a:pt x="0" y="396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19184" y="7004052"/>
            <a:ext cx="324279" cy="324279"/>
          </a:xfrm>
          <a:custGeom>
            <a:avLst/>
            <a:gdLst/>
            <a:ahLst/>
            <a:cxnLst/>
            <a:rect r="r" b="b" t="t" l="l"/>
            <a:pathLst>
              <a:path h="324279" w="324279">
                <a:moveTo>
                  <a:pt x="0" y="0"/>
                </a:moveTo>
                <a:lnTo>
                  <a:pt x="324279" y="0"/>
                </a:lnTo>
                <a:lnTo>
                  <a:pt x="324279" y="324280"/>
                </a:lnTo>
                <a:lnTo>
                  <a:pt x="0" y="324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20438" y="7068700"/>
            <a:ext cx="642101" cy="214034"/>
          </a:xfrm>
          <a:custGeom>
            <a:avLst/>
            <a:gdLst/>
            <a:ahLst/>
            <a:cxnLst/>
            <a:rect r="r" b="b" t="t" l="l"/>
            <a:pathLst>
              <a:path h="214034" w="642101">
                <a:moveTo>
                  <a:pt x="0" y="0"/>
                </a:moveTo>
                <a:lnTo>
                  <a:pt x="642101" y="0"/>
                </a:lnTo>
                <a:lnTo>
                  <a:pt x="642101" y="214034"/>
                </a:lnTo>
                <a:lnTo>
                  <a:pt x="0" y="214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60996" y="7125713"/>
            <a:ext cx="446186" cy="100007"/>
          </a:xfrm>
          <a:custGeom>
            <a:avLst/>
            <a:gdLst/>
            <a:ahLst/>
            <a:cxnLst/>
            <a:rect r="r" b="b" t="t" l="l"/>
            <a:pathLst>
              <a:path h="100007" w="446186">
                <a:moveTo>
                  <a:pt x="0" y="0"/>
                </a:moveTo>
                <a:lnTo>
                  <a:pt x="446186" y="0"/>
                </a:lnTo>
                <a:lnTo>
                  <a:pt x="446186" y="100007"/>
                </a:lnTo>
                <a:lnTo>
                  <a:pt x="0" y="100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-2319355" y="5467719"/>
            <a:ext cx="7425203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GENERATIVE AI APPLICATION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10668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508714">
            <a:off x="-3407684" y="-327777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8"/>
                </a:lnTo>
                <a:lnTo>
                  <a:pt x="0" y="865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90182" y="1190625"/>
            <a:ext cx="14753756" cy="16492405"/>
          </a:xfrm>
          <a:custGeom>
            <a:avLst/>
            <a:gdLst/>
            <a:ahLst/>
            <a:cxnLst/>
            <a:rect r="r" b="b" t="t" l="l"/>
            <a:pathLst>
              <a:path h="16492405" w="14753756">
                <a:moveTo>
                  <a:pt x="0" y="0"/>
                </a:moveTo>
                <a:lnTo>
                  <a:pt x="14753756" y="0"/>
                </a:lnTo>
                <a:lnTo>
                  <a:pt x="14753756" y="16492405"/>
                </a:lnTo>
                <a:lnTo>
                  <a:pt x="0" y="1649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18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-2016995" y="5770078"/>
            <a:ext cx="6820485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LLM MODEL STACK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10668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508714">
            <a:off x="-3407684" y="-327777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8"/>
                </a:lnTo>
                <a:lnTo>
                  <a:pt x="0" y="865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67188" y="2371361"/>
            <a:ext cx="14753756" cy="7594384"/>
          </a:xfrm>
          <a:custGeom>
            <a:avLst/>
            <a:gdLst/>
            <a:ahLst/>
            <a:cxnLst/>
            <a:rect r="r" b="b" t="t" l="l"/>
            <a:pathLst>
              <a:path h="7594384" w="14753756">
                <a:moveTo>
                  <a:pt x="0" y="0"/>
                </a:moveTo>
                <a:lnTo>
                  <a:pt x="14753756" y="0"/>
                </a:lnTo>
                <a:lnTo>
                  <a:pt x="14753756" y="7594383"/>
                </a:lnTo>
                <a:lnTo>
                  <a:pt x="0" y="7594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523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-2016995" y="5770078"/>
            <a:ext cx="6820485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LLM MODEL STACK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10668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91293" y="2732897"/>
            <a:ext cx="14868007" cy="6525403"/>
          </a:xfrm>
          <a:custGeom>
            <a:avLst/>
            <a:gdLst/>
            <a:ahLst/>
            <a:cxnLst/>
            <a:rect r="r" b="b" t="t" l="l"/>
            <a:pathLst>
              <a:path h="6525403" w="14868007">
                <a:moveTo>
                  <a:pt x="0" y="0"/>
                </a:moveTo>
                <a:lnTo>
                  <a:pt x="14868007" y="0"/>
                </a:lnTo>
                <a:lnTo>
                  <a:pt x="14868007" y="6525403"/>
                </a:lnTo>
                <a:lnTo>
                  <a:pt x="0" y="65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08714">
            <a:off x="-3407684" y="-327777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8"/>
                </a:lnTo>
                <a:lnTo>
                  <a:pt x="0" y="8651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820485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WORKING WITH TEXT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DAF78o1y8Yk</dc:identifier>
  <dcterms:modified xsi:type="dcterms:W3CDTF">2011-08-01T06:04:30Z</dcterms:modified>
  <cp:revision>1</cp:revision>
  <dc:title>Getting Started with Generative AI</dc:title>
</cp:coreProperties>
</file>